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sldIdLst>
    <p:sldId id="256" r:id="rId2"/>
    <p:sldId id="257" r:id="rId3"/>
    <p:sldId id="258" r:id="rId4"/>
    <p:sldId id="261" r:id="rId5"/>
    <p:sldId id="259" r:id="rId6"/>
    <p:sldId id="262" r:id="rId7"/>
    <p:sldId id="265" r:id="rId8"/>
    <p:sldId id="263" r:id="rId9"/>
    <p:sldId id="260" r:id="rId10"/>
    <p:sldId id="266" r:id="rId11"/>
    <p:sldId id="264"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2" d="100"/>
          <a:sy n="92" d="100"/>
        </p:scale>
        <p:origin x="-816"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13D60B7-B849-4AA9-9C5E-601EA0B8AB30}" type="datetimeFigureOut">
              <a:rPr lang="en-US" smtClean="0"/>
              <a:pPr/>
              <a:t>4/14/15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BB34A84-B873-4C0E-A585-C24037C964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D60B7-B849-4AA9-9C5E-601EA0B8AB30}" type="datetimeFigureOut">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34A84-B873-4C0E-A585-C24037C964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D60B7-B849-4AA9-9C5E-601EA0B8AB30}" type="datetimeFigureOut">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34A84-B873-4C0E-A585-C24037C964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D60B7-B849-4AA9-9C5E-601EA0B8AB30}" type="datetimeFigureOut">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34A84-B873-4C0E-A585-C24037C964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3D60B7-B849-4AA9-9C5E-601EA0B8AB30}" type="datetimeFigureOut">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34A84-B873-4C0E-A585-C24037C964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13D60B7-B849-4AA9-9C5E-601EA0B8AB30}" type="datetimeFigureOut">
              <a:rPr lang="en-US" smtClean="0"/>
              <a:pPr/>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34A84-B873-4C0E-A585-C24037C9647A}"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13D60B7-B849-4AA9-9C5E-601EA0B8AB30}" type="datetimeFigureOut">
              <a:rPr lang="en-US" smtClean="0"/>
              <a:pPr/>
              <a:t>4/14/15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34A84-B873-4C0E-A585-C24037C9647A}"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3D60B7-B849-4AA9-9C5E-601EA0B8AB30}" type="datetimeFigureOut">
              <a:rPr lang="en-US" smtClean="0"/>
              <a:pPr/>
              <a:t>4/14/15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34A84-B873-4C0E-A585-C24037C964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D60B7-B849-4AA9-9C5E-601EA0B8AB30}" type="datetimeFigureOut">
              <a:rPr lang="en-US" smtClean="0"/>
              <a:pPr/>
              <a:t>4/14/15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34A84-B873-4C0E-A585-C24037C964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13D60B7-B849-4AA9-9C5E-601EA0B8AB30}" type="datetimeFigureOut">
              <a:rPr lang="en-US" smtClean="0"/>
              <a:pPr/>
              <a:t>4/14/15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8BB34A84-B873-4C0E-A585-C24037C964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13D60B7-B849-4AA9-9C5E-601EA0B8AB30}" type="datetimeFigureOut">
              <a:rPr lang="en-US" smtClean="0"/>
              <a:pPr/>
              <a:t>4/14/15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8BB34A84-B873-4C0E-A585-C24037C964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13D60B7-B849-4AA9-9C5E-601EA0B8AB30}" type="datetimeFigureOut">
              <a:rPr lang="en-US" smtClean="0"/>
              <a:pPr/>
              <a:t>4/14/15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BB34A84-B873-4C0E-A585-C24037C964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MmLMCuatzV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3_fzmVSZZd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meo.com/7355668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cnn.com/2014/12/31/opinion/geithner-lawyers-child-smugglers/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1eMq-MTw2w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15 years on the bottom rung</a:t>
            </a:r>
            <a:endParaRPr lang="en-US" dirty="0"/>
          </a:p>
        </p:txBody>
      </p:sp>
      <p:sp>
        <p:nvSpPr>
          <p:cNvPr id="3" name="Subtitle 2"/>
          <p:cNvSpPr>
            <a:spLocks noGrp="1"/>
          </p:cNvSpPr>
          <p:nvPr>
            <p:ph type="subTitle" idx="1"/>
          </p:nvPr>
        </p:nvSpPr>
        <p:spPr/>
        <p:txBody>
          <a:bodyPr/>
          <a:lstStyle/>
          <a:p>
            <a:r>
              <a:rPr lang="en-US" dirty="0" smtClean="0"/>
              <a:t>Lesson 7</a:t>
            </a:r>
          </a:p>
          <a:p>
            <a:r>
              <a:rPr lang="en-US" dirty="0" smtClean="0"/>
              <a:t>February 9, 2015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7295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R4:A Divisive Issue</a:t>
            </a:r>
            <a:endParaRPr lang="en-US" dirty="0"/>
          </a:p>
        </p:txBody>
      </p:sp>
      <p:sp>
        <p:nvSpPr>
          <p:cNvPr id="3" name="Content Placeholder 2"/>
          <p:cNvSpPr>
            <a:spLocks noGrp="1"/>
          </p:cNvSpPr>
          <p:nvPr>
            <p:ph idx="1"/>
          </p:nvPr>
        </p:nvSpPr>
        <p:spPr/>
        <p:txBody>
          <a:bodyPr/>
          <a:lstStyle/>
          <a:p>
            <a:r>
              <a:rPr lang="en-US" dirty="0" smtClean="0"/>
              <a:t>Create a T-Chart; labeling one side </a:t>
            </a:r>
            <a:r>
              <a:rPr lang="en-US" b="1" dirty="0" smtClean="0"/>
              <a:t>Hopes</a:t>
            </a:r>
            <a:r>
              <a:rPr lang="en-US" dirty="0" smtClean="0"/>
              <a:t> and the other </a:t>
            </a:r>
            <a:r>
              <a:rPr lang="en-US" b="1" dirty="0" smtClean="0"/>
              <a:t>Realities,</a:t>
            </a:r>
            <a:endParaRPr lang="en-US" dirty="0" smtClean="0"/>
          </a:p>
          <a:p>
            <a:r>
              <a:rPr lang="en-US" dirty="0" smtClean="0"/>
              <a:t>Watch clip from </a:t>
            </a:r>
            <a:r>
              <a:rPr lang="en-US" dirty="0" smtClean="0">
                <a:hlinkClick r:id="rId2"/>
              </a:rPr>
              <a:t>Which way Home </a:t>
            </a:r>
            <a:r>
              <a:rPr lang="en-US" dirty="0" smtClean="0"/>
              <a:t>and read pgs. 119-124, recording information appropriately.</a:t>
            </a:r>
          </a:p>
          <a:p>
            <a:endParaRPr lang="en-US" dirty="0"/>
          </a:p>
          <a:p>
            <a:pPr lvl="1"/>
            <a:r>
              <a:rPr lang="en-US" dirty="0" smtClean="0"/>
              <a:t>Is it worth it?  If so, what can we gather about their life back “home”?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5415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What about us?</a:t>
            </a:r>
            <a:endParaRPr lang="en-US" dirty="0"/>
          </a:p>
        </p:txBody>
      </p:sp>
      <p:sp>
        <p:nvSpPr>
          <p:cNvPr id="3" name="Content Placeholder 2"/>
          <p:cNvSpPr>
            <a:spLocks noGrp="1"/>
          </p:cNvSpPr>
          <p:nvPr>
            <p:ph idx="1"/>
          </p:nvPr>
        </p:nvSpPr>
        <p:spPr/>
        <p:txBody>
          <a:bodyPr/>
          <a:lstStyle/>
          <a:p>
            <a:r>
              <a:rPr lang="en-US" dirty="0" smtClean="0"/>
              <a:t>Education opportunities: Are they taking my rights away?  </a:t>
            </a:r>
          </a:p>
          <a:p>
            <a:pPr lvl="1"/>
            <a:r>
              <a:rPr lang="en-US" dirty="0" smtClean="0"/>
              <a:t>What should happen when it comes to education?  Should good students be able to stay?  How does this fair in the role of class?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522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Long Day Closes</a:t>
            </a:r>
            <a:endParaRPr lang="en-US" dirty="0"/>
          </a:p>
        </p:txBody>
      </p:sp>
      <p:sp>
        <p:nvSpPr>
          <p:cNvPr id="3" name="Content Placeholder 2"/>
          <p:cNvSpPr>
            <a:spLocks noGrp="1"/>
          </p:cNvSpPr>
          <p:nvPr>
            <p:ph idx="1"/>
          </p:nvPr>
        </p:nvSpPr>
        <p:spPr/>
        <p:txBody>
          <a:bodyPr/>
          <a:lstStyle/>
          <a:p>
            <a:r>
              <a:rPr lang="en-US" dirty="0" smtClean="0"/>
              <a:t>Exit Ticket:</a:t>
            </a:r>
          </a:p>
          <a:p>
            <a:pPr lvl="1"/>
            <a:r>
              <a:rPr lang="en-US" dirty="0" err="1" smtClean="0"/>
              <a:t>Zannikos</a:t>
            </a:r>
            <a:r>
              <a:rPr lang="en-US" dirty="0" smtClean="0"/>
              <a:t>, an immigrant himself, was able to move up in class through America’s mobility.  Because we know of the struggles immigrants go through, and how acutely aware he is through his own personal experience, </a:t>
            </a:r>
            <a:r>
              <a:rPr lang="en-US" u="sng" dirty="0" smtClean="0"/>
              <a:t>what does this article tell readers</a:t>
            </a:r>
            <a:r>
              <a:rPr lang="en-US" dirty="0" smtClean="0"/>
              <a:t>?  </a:t>
            </a:r>
            <a:r>
              <a:rPr lang="en-US" i="1" dirty="0" smtClean="0"/>
              <a:t>Think about </a:t>
            </a:r>
            <a:r>
              <a:rPr lang="en-US" i="1" dirty="0" err="1" smtClean="0"/>
              <a:t>Zannikos</a:t>
            </a:r>
            <a:r>
              <a:rPr lang="en-US" i="1" dirty="0" smtClean="0"/>
              <a:t>’ treatment of the Mexican workers and information we learn at the end.</a:t>
            </a:r>
            <a:endParaRPr lang="en-US"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3026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a:t>
            </a:r>
            <a:endParaRPr lang="en-US" dirty="0"/>
          </a:p>
        </p:txBody>
      </p:sp>
      <p:sp>
        <p:nvSpPr>
          <p:cNvPr id="3" name="Content Placeholder 2"/>
          <p:cNvSpPr>
            <a:spLocks noGrp="1"/>
          </p:cNvSpPr>
          <p:nvPr>
            <p:ph idx="1"/>
          </p:nvPr>
        </p:nvSpPr>
        <p:spPr/>
        <p:txBody>
          <a:bodyPr/>
          <a:lstStyle/>
          <a:p>
            <a:r>
              <a:rPr lang="en-US" dirty="0" smtClean="0"/>
              <a:t>We will now watch an independent foreign film with subtitles, </a:t>
            </a:r>
            <a:r>
              <a:rPr lang="en-US" dirty="0" smtClean="0">
                <a:hlinkClick r:id="rId2"/>
              </a:rPr>
              <a:t>Sin </a:t>
            </a:r>
            <a:r>
              <a:rPr lang="en-US" dirty="0" err="1" smtClean="0">
                <a:hlinkClick r:id="rId2"/>
              </a:rPr>
              <a:t>Nombre</a:t>
            </a:r>
            <a:r>
              <a:rPr lang="en-US" dirty="0" smtClean="0">
                <a:hlinkClick r:id="rId2"/>
              </a:rPr>
              <a:t> </a:t>
            </a:r>
            <a:r>
              <a:rPr lang="en-US" dirty="0" smtClean="0"/>
              <a:t>(Without name).</a:t>
            </a:r>
          </a:p>
          <a:p>
            <a:r>
              <a:rPr lang="en-US" dirty="0" smtClean="0"/>
              <a:t>While this is a work of cinema, there is an abundance of truth to it.  </a:t>
            </a:r>
          </a:p>
          <a:p>
            <a:r>
              <a:rPr lang="en-US" dirty="0" smtClean="0">
                <a:solidFill>
                  <a:srgbClr val="FF0000"/>
                </a:solidFill>
              </a:rPr>
              <a:t>Task: Write a 750 word response to the film and the debate on immigration.  Specific examples from film along with two pieces of textual evidence are required.</a:t>
            </a:r>
            <a:endParaRPr lang="en-US"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01253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2-9-15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do you feel on the debate of illegal immigrants in America?</a:t>
            </a:r>
          </a:p>
          <a:p>
            <a:pPr lvl="1"/>
            <a:r>
              <a:rPr lang="en-US" dirty="0" smtClean="0"/>
              <a:t>Why is there such a debate over the legality of immigrants?</a:t>
            </a:r>
          </a:p>
          <a:p>
            <a:pPr lvl="1">
              <a:buNone/>
            </a:pPr>
            <a:endParaRPr lang="en-US" dirty="0" smtClean="0"/>
          </a:p>
          <a:p>
            <a:pPr>
              <a:buNone/>
            </a:pPr>
            <a:r>
              <a:rPr lang="en-US" b="1" dirty="0" smtClean="0"/>
              <a:t>Objective</a:t>
            </a:r>
            <a:r>
              <a:rPr lang="en-US" dirty="0" smtClean="0"/>
              <a:t>: Students will read an article and view videos, graphs, and political cartoons in order to write a well-informed persuasive essay on immigration.</a:t>
            </a:r>
          </a:p>
          <a:p>
            <a:pPr>
              <a:buNone/>
            </a:pPr>
            <a:r>
              <a:rPr lang="en-US" b="1" dirty="0" smtClean="0"/>
              <a:t>EQ</a:t>
            </a:r>
            <a:r>
              <a:rPr lang="en-US" dirty="0" smtClean="0"/>
              <a:t>: How do current immigration laws affect me?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253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R1: Immigrants &amp; Class</a:t>
            </a:r>
            <a:endParaRPr lang="en-US" dirty="0"/>
          </a:p>
        </p:txBody>
      </p:sp>
      <p:sp>
        <p:nvSpPr>
          <p:cNvPr id="3" name="Content Placeholder 2"/>
          <p:cNvSpPr>
            <a:spLocks noGrp="1"/>
          </p:cNvSpPr>
          <p:nvPr>
            <p:ph idx="1"/>
          </p:nvPr>
        </p:nvSpPr>
        <p:spPr/>
        <p:txBody>
          <a:bodyPr/>
          <a:lstStyle/>
          <a:p>
            <a:r>
              <a:rPr lang="en-US" dirty="0"/>
              <a:t>Are they doing anything to decrease the class divide?</a:t>
            </a:r>
          </a:p>
          <a:p>
            <a:pPr lvl="1"/>
            <a:r>
              <a:rPr lang="en-US" dirty="0"/>
              <a:t>What types of jobs do you think they are forced to </a:t>
            </a:r>
            <a:r>
              <a:rPr lang="en-US" dirty="0" smtClean="0"/>
              <a:t>do?</a:t>
            </a:r>
          </a:p>
          <a:p>
            <a:pPr lvl="1"/>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26854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R2: Agree/Disagree? </a:t>
            </a:r>
            <a:r>
              <a:rPr lang="en-US" i="1" dirty="0" smtClean="0"/>
              <a:t>Explain</a:t>
            </a:r>
            <a:endParaRPr lang="en-US" i="1" dirty="0"/>
          </a:p>
        </p:txBody>
      </p:sp>
      <p:sp>
        <p:nvSpPr>
          <p:cNvPr id="3" name="Content Placeholder 2"/>
          <p:cNvSpPr>
            <a:spLocks noGrp="1"/>
          </p:cNvSpPr>
          <p:nvPr>
            <p:ph idx="1"/>
          </p:nvPr>
        </p:nvSpPr>
        <p:spPr/>
        <p:txBody>
          <a:bodyPr>
            <a:normAutofit lnSpcReduction="10000"/>
          </a:bodyPr>
          <a:lstStyle/>
          <a:p>
            <a:r>
              <a:rPr lang="en-US" dirty="0" smtClean="0"/>
              <a:t>“Mexicans say they feel, that the illegal immigrants “are doing the work that not even the blacks want to do in the United States.”</a:t>
            </a:r>
          </a:p>
          <a:p>
            <a:r>
              <a:rPr lang="en-US" dirty="0" smtClean="0"/>
              <a:t>“They will be better off than they could ever have been in Mexico,” he said, “but I don’t think that’s going to be enough to prevent them from an underclass in New York.”</a:t>
            </a:r>
          </a:p>
          <a:p>
            <a:pPr lvl="1"/>
            <a:r>
              <a:rPr lang="en-US" dirty="0" smtClean="0">
                <a:solidFill>
                  <a:srgbClr val="FF0000"/>
                </a:solidFill>
              </a:rPr>
              <a:t>Do you think illegal immigrants are creating a new lower class?</a:t>
            </a:r>
            <a:endParaRPr lang="en-US"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1464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A1:Is this immigration reform?</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00200" y="2133600"/>
            <a:ext cx="5715000" cy="3905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8171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6965245" cy="1202485"/>
          </a:xfrm>
        </p:spPr>
        <p:txBody>
          <a:bodyPr>
            <a:normAutofit fontScale="90000"/>
          </a:bodyPr>
          <a:lstStyle/>
          <a:p>
            <a:r>
              <a:rPr lang="en-US" dirty="0" smtClean="0">
                <a:hlinkClick r:id="rId2"/>
              </a:rPr>
              <a:t>A2:Ethics: should they matter?</a:t>
            </a:r>
            <a:endParaRPr lang="en-US" dirty="0"/>
          </a:p>
        </p:txBody>
      </p:sp>
      <p:sp>
        <p:nvSpPr>
          <p:cNvPr id="3" name="Content Placeholder 2"/>
          <p:cNvSpPr>
            <a:spLocks noGrp="1"/>
          </p:cNvSpPr>
          <p:nvPr>
            <p:ph idx="1"/>
          </p:nvPr>
        </p:nvSpPr>
        <p:spPr>
          <a:xfrm>
            <a:off x="1446672" y="1676400"/>
            <a:ext cx="6196405" cy="3603812"/>
          </a:xfrm>
        </p:spPr>
        <p:txBody>
          <a:bodyPr/>
          <a:lstStyle/>
          <a:p>
            <a:r>
              <a:rPr lang="en-US" dirty="0" smtClean="0"/>
              <a:t>Illegal children are allowed to stay while parents are deported.  </a:t>
            </a:r>
            <a:endParaRPr lang="en-US" dirty="0"/>
          </a:p>
        </p:txBody>
      </p:sp>
      <p:pic>
        <p:nvPicPr>
          <p:cNvPr id="3074"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952464" y="2514600"/>
            <a:ext cx="4131216" cy="352792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24651" y="2383376"/>
            <a:ext cx="4277136" cy="37903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526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R3:Different Results </a:t>
            </a:r>
            <a:endParaRPr lang="en-US" dirty="0"/>
          </a:p>
        </p:txBody>
      </p:sp>
      <p:sp>
        <p:nvSpPr>
          <p:cNvPr id="3" name="Content Placeholder 2"/>
          <p:cNvSpPr>
            <a:spLocks noGrp="1"/>
          </p:cNvSpPr>
          <p:nvPr>
            <p:ph idx="1"/>
          </p:nvPr>
        </p:nvSpPr>
        <p:spPr/>
        <p:txBody>
          <a:bodyPr/>
          <a:lstStyle/>
          <a:p>
            <a:r>
              <a:rPr lang="en-US" dirty="0" smtClean="0"/>
              <a:t>Consequences have been doled out to the illegal aliens, but what should happen to </a:t>
            </a:r>
            <a:r>
              <a:rPr lang="en-US" dirty="0" err="1" smtClean="0"/>
              <a:t>Zannikos</a:t>
            </a:r>
            <a:r>
              <a:rPr lang="en-US" dirty="0" smtClean="0"/>
              <a:t>?  Is he doing more good than harm?  </a:t>
            </a:r>
            <a:r>
              <a:rPr lang="en-US" dirty="0" smtClean="0">
                <a:solidFill>
                  <a:srgbClr val="FF0000"/>
                </a:solidFill>
              </a:rPr>
              <a:t>Make a T=chart listing pros and cons to his business model.</a:t>
            </a:r>
            <a:endParaRPr lang="en-US" dirty="0">
              <a:solidFill>
                <a:srgbClr val="FF0000"/>
              </a:solidFill>
            </a:endParaRPr>
          </a:p>
        </p:txBody>
      </p:sp>
      <p:cxnSp>
        <p:nvCxnSpPr>
          <p:cNvPr id="5" name="Straight Connector 4"/>
          <p:cNvCxnSpPr/>
          <p:nvPr/>
        </p:nvCxnSpPr>
        <p:spPr>
          <a:xfrm>
            <a:off x="3429000" y="4191000"/>
            <a:ext cx="2971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53000" y="3810000"/>
            <a:ext cx="38100" cy="205740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1964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we stop/help them?</a:t>
            </a:r>
            <a:endParaRPr lang="en-US" dirty="0"/>
          </a:p>
        </p:txBody>
      </p:sp>
      <p:sp>
        <p:nvSpPr>
          <p:cNvPr id="3" name="Content Placeholder 2"/>
          <p:cNvSpPr>
            <a:spLocks noGrp="1"/>
          </p:cNvSpPr>
          <p:nvPr>
            <p:ph idx="1"/>
          </p:nvPr>
        </p:nvSpPr>
        <p:spPr/>
        <p:txBody>
          <a:bodyPr/>
          <a:lstStyle/>
          <a:p>
            <a:r>
              <a:rPr lang="en-US" dirty="0" smtClean="0"/>
              <a:t>One story: </a:t>
            </a:r>
            <a:r>
              <a:rPr lang="en-US" dirty="0" smtClean="0">
                <a:hlinkClick r:id="rId2"/>
              </a:rPr>
              <a:t>Omar Nelson </a:t>
            </a:r>
            <a:r>
              <a:rPr lang="en-US" dirty="0" err="1" smtClean="0">
                <a:hlinkClick r:id="rId2"/>
              </a:rPr>
              <a:t>Chilel</a:t>
            </a:r>
            <a:r>
              <a:rPr lang="en-US" dirty="0" smtClean="0">
                <a:hlinkClick r:id="rId2"/>
              </a:rPr>
              <a:t> Lopez</a:t>
            </a:r>
            <a:endParaRPr lang="en-US" dirty="0" smtClean="0"/>
          </a:p>
          <a:p>
            <a:endParaRPr lang="en-US" dirty="0" smtClean="0"/>
          </a:p>
          <a:p>
            <a:pPr lvl="1"/>
            <a:r>
              <a:rPr lang="en-US" dirty="0" smtClean="0"/>
              <a:t>Does this article aim to influence readers to side with the immigrant?  What specific word choice helps you come to this conclusion?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2647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A3: What inferences can you make about this map?</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09800" y="2209800"/>
            <a:ext cx="5038705" cy="3381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32502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1664</TotalTime>
  <Words>552</Words>
  <Application>Microsoft Macintosh PowerPoint</Application>
  <PresentationFormat>On-screen Show (4:3)</PresentationFormat>
  <Paragraphs>41</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Pushpin</vt:lpstr>
      <vt:lpstr>15 years on the bottom rung</vt:lpstr>
      <vt:lpstr>Warm Up 2-9-15</vt:lpstr>
      <vt:lpstr>R1: Immigrants &amp; Class</vt:lpstr>
      <vt:lpstr>R2: Agree/Disagree? Explain</vt:lpstr>
      <vt:lpstr>A1:Is this immigration reform?</vt:lpstr>
      <vt:lpstr>A2:Ethics: should they matter?</vt:lpstr>
      <vt:lpstr>R3:Different Results </vt:lpstr>
      <vt:lpstr>Should we stop/help them?</vt:lpstr>
      <vt:lpstr>A3: What inferences can you make about this map?</vt:lpstr>
      <vt:lpstr>R4:A Divisive Issue</vt:lpstr>
      <vt:lpstr>What about us?</vt:lpstr>
      <vt:lpstr>A Long Day Closes</vt:lpstr>
      <vt:lpstr>Movie</vt:lpstr>
    </vt:vector>
  </TitlesOfParts>
  <Company>DC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years on the bottom rung</dc:title>
  <dc:creator>ServUS</dc:creator>
  <cp:lastModifiedBy>Brian Reing</cp:lastModifiedBy>
  <cp:revision>20</cp:revision>
  <dcterms:created xsi:type="dcterms:W3CDTF">2015-04-14T15:00:44Z</dcterms:created>
  <dcterms:modified xsi:type="dcterms:W3CDTF">2015-04-14T15:01:00Z</dcterms:modified>
</cp:coreProperties>
</file>